
<file path=[Content_Types].xml><?xml version="1.0" encoding="utf-8"?>
<Types xmlns="http://schemas.openxmlformats.org/package/2006/content-types">
  <Default Extension="xml" ContentType="application/xml"/>
  <Default Extension="m4v" ContentType="video/unknown"/>
  <Default Extension="emf" ContentType="image/x-emf"/>
  <Default Extension="tiff" ContentType="image/tiff"/>
  <Default Extension="rels" ContentType="application/vnd.openxmlformats-package.relationships+xml"/>
  <Default Extension="tif" ContentType="image/t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8" r:id="rId2"/>
    <p:sldId id="256" r:id="rId3"/>
    <p:sldId id="257" r:id="rId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81" d="100"/>
          <a:sy n="81" d="100"/>
        </p:scale>
        <p:origin x="2088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png>
</file>

<file path=ppt/media/image11.tiff>
</file>

<file path=ppt/media/image12.png>
</file>

<file path=ppt/media/image13.png>
</file>

<file path=ppt/media/image14.tiff>
</file>

<file path=ppt/media/image3.png>
</file>

<file path=ppt/media/image4.tif>
</file>

<file path=ppt/media/image7.png>
</file>

<file path=ppt/media/image8.tiff>
</file>

<file path=ppt/media/image9.tiff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9199748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emf"/><Relationship Id="rId5" Type="http://schemas.openxmlformats.org/officeDocument/2006/relationships/image" Target="../media/image3.png"/><Relationship Id="rId6" Type="http://schemas.openxmlformats.org/officeDocument/2006/relationships/image" Target="../media/image4.tif"/><Relationship Id="rId7" Type="http://schemas.openxmlformats.org/officeDocument/2006/relationships/image" Target="../media/image5.emf"/><Relationship Id="rId8" Type="http://schemas.openxmlformats.org/officeDocument/2006/relationships/image" Target="../media/image6.emf"/><Relationship Id="rId9" Type="http://schemas.openxmlformats.org/officeDocument/2006/relationships/image" Target="../media/image7.png"/><Relationship Id="rId1" Type="http://schemas.openxmlformats.org/officeDocument/2006/relationships/video" Target="NULL" TargetMode="External"/><Relationship Id="rId2" Type="http://schemas.microsoft.com/office/2007/relationships/media" Target="../media/media1.m4v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hyperlink" Target="https://en.wikipedia.org/wiki/PandaX" TargetMode="External"/><Relationship Id="rId12" Type="http://schemas.openxmlformats.org/officeDocument/2006/relationships/hyperlink" Target="https://en.wikipedia.org/wiki/Kamioka_Liquid_Scintillator_Antineutrino_Detector" TargetMode="External"/><Relationship Id="rId13" Type="http://schemas.openxmlformats.org/officeDocument/2006/relationships/hyperlink" Target="https://en.wikipedia.org/wiki/Germanium_Detector_Array" TargetMode="External"/><Relationship Id="rId14" Type="http://schemas.openxmlformats.org/officeDocument/2006/relationships/hyperlink" Target="https://en.wikipedia.org/wiki/MAJORANA" TargetMode="External"/><Relationship Id="rId15" Type="http://schemas.openxmlformats.org/officeDocument/2006/relationships/hyperlink" Target="https://en.wikipedia.org/wiki/Enriched_Xenon_Observatory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Relationship Id="rId4" Type="http://schemas.openxmlformats.org/officeDocument/2006/relationships/image" Target="../media/image10.png"/><Relationship Id="rId5" Type="http://schemas.openxmlformats.org/officeDocument/2006/relationships/image" Target="../media/image11.tiff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tiff"/><Relationship Id="rId9" Type="http://schemas.openxmlformats.org/officeDocument/2006/relationships/image" Target="../media/image15.emf"/><Relationship Id="rId10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roblems in nuclear physics"/>
          <p:cNvSpPr/>
          <p:nvPr/>
        </p:nvSpPr>
        <p:spPr>
          <a:xfrm>
            <a:off x="-21291" y="3442"/>
            <a:ext cx="13047382" cy="1270001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7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Profile</a:t>
            </a:r>
            <a:endParaRPr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807" y="1525752"/>
            <a:ext cx="5306848" cy="53068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03586" y="7392343"/>
            <a:ext cx="11382704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zh-CN" altLang="en-US" dirty="0" smtClean="0"/>
              <a:t>尧江明：</a:t>
            </a:r>
            <a:r>
              <a:rPr lang="en-US" altLang="zh-CN" dirty="0" smtClean="0"/>
              <a:t>2004</a:t>
            </a:r>
            <a:r>
              <a:rPr lang="zh-CN" altLang="en-US" dirty="0" smtClean="0"/>
              <a:t>年获南开大学学士学位，</a:t>
            </a:r>
            <a:r>
              <a:rPr lang="en-US" altLang="zh-CN" dirty="0" smtClean="0"/>
              <a:t>2009</a:t>
            </a:r>
            <a:r>
              <a:rPr lang="zh-CN" altLang="en-US" dirty="0" smtClean="0"/>
              <a:t>年获北京大学博士学位。</a:t>
            </a:r>
            <a:r>
              <a:rPr lang="en-US" altLang="zh-CN" dirty="0" smtClean="0"/>
              <a:t>2009</a:t>
            </a:r>
            <a:r>
              <a:rPr lang="zh-CN" altLang="en-US" dirty="0" smtClean="0"/>
              <a:t>至今分别在西南大学，比利时布鲁塞尔自由大学，日本东北大学，美国北卡大学教堂山分校，美国密西根州立大学从事教学与研究工作。主要研究领域包括原子核结构与反应、超核结构与中子星以及无中微子双贝塔衰变等。</a:t>
            </a: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4012847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18424" y="4419764"/>
            <a:ext cx="7944119" cy="5292097"/>
          </a:xfrm>
          <a:prstGeom prst="rect">
            <a:avLst/>
          </a:prstGeom>
        </p:spPr>
      </p:pic>
      <p:pic>
        <p:nvPicPr>
          <p:cNvPr id="12" name="eso1733b">
            <a:hlinkClick r:id="" action="ppaction://media"/>
            <a:extLst>
              <a:ext uri="{FF2B5EF4-FFF2-40B4-BE49-F238E27FC236}">
                <a16:creationId xmlns="" xmlns:a16="http://schemas.microsoft.com/office/drawing/2014/main" id="{12F5E576-09E6-4146-A247-7E9C0A0761E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6963.440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09262" y="7616283"/>
            <a:ext cx="2641600" cy="1547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</p:pic>
      <p:sp>
        <p:nvSpPr>
          <p:cNvPr id="119" name="Problems in nuclear physics"/>
          <p:cNvSpPr/>
          <p:nvPr/>
        </p:nvSpPr>
        <p:spPr>
          <a:xfrm>
            <a:off x="-21291" y="3442"/>
            <a:ext cx="13047382" cy="1270001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7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Frontiers</a:t>
            </a:r>
            <a:r>
              <a:rPr dirty="0" smtClean="0"/>
              <a:t> </a:t>
            </a:r>
            <a:r>
              <a:rPr dirty="0"/>
              <a:t>in </a:t>
            </a:r>
            <a:r>
              <a:rPr dirty="0" smtClean="0"/>
              <a:t>nuclear </a:t>
            </a:r>
            <a:r>
              <a:rPr lang="en-US" dirty="0" smtClean="0"/>
              <a:t>many-body problems</a:t>
            </a:r>
          </a:p>
          <a:p>
            <a:r>
              <a:rPr lang="en-US" sz="2400" dirty="0" smtClean="0"/>
              <a:t>from nucleons to neutron stars</a:t>
            </a:r>
            <a:r>
              <a:rPr sz="2400" dirty="0" smtClean="0"/>
              <a:t> </a:t>
            </a:r>
            <a:endParaRPr sz="2400" dirty="0"/>
          </a:p>
        </p:txBody>
      </p:sp>
      <p:pic>
        <p:nvPicPr>
          <p:cNvPr id="123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551742" y="6950292"/>
            <a:ext cx="2395007" cy="2682408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Line"/>
          <p:cNvSpPr/>
          <p:nvPr/>
        </p:nvSpPr>
        <p:spPr>
          <a:xfrm>
            <a:off x="9034126" y="8488102"/>
            <a:ext cx="1517616" cy="29803"/>
          </a:xfrm>
          <a:prstGeom prst="line">
            <a:avLst/>
          </a:prstGeom>
          <a:ln w="25400">
            <a:solidFill>
              <a:srgbClr val="FF26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6" name="Line"/>
          <p:cNvSpPr/>
          <p:nvPr/>
        </p:nvSpPr>
        <p:spPr>
          <a:xfrm flipH="1" flipV="1">
            <a:off x="5625277" y="6606064"/>
            <a:ext cx="1552482" cy="1010219"/>
          </a:xfrm>
          <a:prstGeom prst="line">
            <a:avLst/>
          </a:prstGeom>
          <a:ln w="25400">
            <a:solidFill>
              <a:srgbClr val="FF26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7" name="Merger of neutron stars"/>
          <p:cNvSpPr txBox="1"/>
          <p:nvPr/>
        </p:nvSpPr>
        <p:spPr>
          <a:xfrm>
            <a:off x="7517140" y="7239550"/>
            <a:ext cx="2261236" cy="3246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/>
            </a:lvl1pPr>
          </a:lstStyle>
          <a:p>
            <a:r>
              <a:rPr dirty="0"/>
              <a:t>Merger of neutron stars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409" y="1477308"/>
            <a:ext cx="6063200" cy="263749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0540" y="1814955"/>
            <a:ext cx="4007453" cy="5083279"/>
          </a:xfrm>
          <a:prstGeom prst="rect">
            <a:avLst/>
          </a:prstGeom>
        </p:spPr>
      </p:pic>
      <p:sp>
        <p:nvSpPr>
          <p:cNvPr id="16" name="Line"/>
          <p:cNvSpPr/>
          <p:nvPr/>
        </p:nvSpPr>
        <p:spPr>
          <a:xfrm flipH="1" flipV="1">
            <a:off x="3326124" y="3883480"/>
            <a:ext cx="804442" cy="2075885"/>
          </a:xfrm>
          <a:prstGeom prst="line">
            <a:avLst/>
          </a:prstGeom>
          <a:ln w="25400">
            <a:solidFill>
              <a:srgbClr val="FF26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Merger of neutron stars"/>
          <p:cNvSpPr txBox="1"/>
          <p:nvPr/>
        </p:nvSpPr>
        <p:spPr>
          <a:xfrm>
            <a:off x="8153254" y="1429826"/>
            <a:ext cx="3642024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/>
            </a:lvl1pPr>
          </a:lstStyle>
          <a:p>
            <a:r>
              <a:rPr lang="en-US" dirty="0" smtClean="0"/>
              <a:t>Degrees of freedom and energy scales</a:t>
            </a:r>
            <a:endParaRPr dirty="0"/>
          </a:p>
        </p:txBody>
      </p:sp>
      <p:sp>
        <p:nvSpPr>
          <p:cNvPr id="18" name="Merger of neutron stars"/>
          <p:cNvSpPr txBox="1"/>
          <p:nvPr/>
        </p:nvSpPr>
        <p:spPr>
          <a:xfrm>
            <a:off x="3055083" y="8517905"/>
            <a:ext cx="1346523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/>
            </a:lvl1pPr>
          </a:lstStyle>
          <a:p>
            <a:r>
              <a:rPr lang="en-US" dirty="0" smtClean="0"/>
              <a:t>Nuclear chart</a:t>
            </a:r>
            <a:endParaRPr dirty="0"/>
          </a:p>
        </p:txBody>
      </p:sp>
      <p:sp>
        <p:nvSpPr>
          <p:cNvPr id="19" name="Merger of neutron stars"/>
          <p:cNvSpPr txBox="1"/>
          <p:nvPr/>
        </p:nvSpPr>
        <p:spPr>
          <a:xfrm>
            <a:off x="2036879" y="1334272"/>
            <a:ext cx="1854675" cy="3334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/>
            </a:lvl1pPr>
          </a:lstStyle>
          <a:p>
            <a:r>
              <a:rPr lang="en-US" smtClean="0"/>
              <a:t>Structure of matter</a:t>
            </a:r>
            <a:endParaRPr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56790" y="2601310"/>
            <a:ext cx="636595" cy="3862728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5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61" y="4442168"/>
            <a:ext cx="3825997" cy="2750862"/>
          </a:xfrm>
          <a:prstGeom prst="rect">
            <a:avLst/>
          </a:prstGeom>
        </p:spPr>
      </p:pic>
      <p:sp>
        <p:nvSpPr>
          <p:cNvPr id="129" name="Neutrinoless double beta decay and neutrino physics"/>
          <p:cNvSpPr/>
          <p:nvPr/>
        </p:nvSpPr>
        <p:spPr>
          <a:xfrm>
            <a:off x="-21291" y="3442"/>
            <a:ext cx="13047382" cy="1270001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7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Beyond </a:t>
            </a:r>
            <a:r>
              <a:rPr lang="en-US" dirty="0"/>
              <a:t>the Standard Model in Nuclear </a:t>
            </a:r>
            <a:r>
              <a:rPr lang="en-US" dirty="0" smtClean="0"/>
              <a:t>Physics</a:t>
            </a:r>
          </a:p>
          <a:p>
            <a:r>
              <a:rPr lang="en-US" altLang="zh-CN" sz="2400" dirty="0" err="1" smtClean="0"/>
              <a:t>neutrinoless</a:t>
            </a:r>
            <a:r>
              <a:rPr lang="en-US" altLang="zh-CN" sz="2400" dirty="0" smtClean="0"/>
              <a:t> double beta decay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7147" y="1273443"/>
            <a:ext cx="5127515" cy="39621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3449" y="4070777"/>
            <a:ext cx="3440605" cy="34406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592" y="1403217"/>
            <a:ext cx="4387971" cy="26124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7147" y="2255562"/>
            <a:ext cx="1010387" cy="10103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44618" y="2255562"/>
            <a:ext cx="1071617" cy="99896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66977" y="7287397"/>
            <a:ext cx="3019151" cy="19546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83938" y="4382474"/>
            <a:ext cx="3999089" cy="853139"/>
          </a:xfrm>
          <a:prstGeom prst="rect">
            <a:avLst/>
          </a:prstGeom>
        </p:spPr>
      </p:pic>
      <p:sp>
        <p:nvSpPr>
          <p:cNvPr id="17" name="Line"/>
          <p:cNvSpPr/>
          <p:nvPr/>
        </p:nvSpPr>
        <p:spPr>
          <a:xfrm flipH="1" flipV="1">
            <a:off x="1860085" y="4234541"/>
            <a:ext cx="787147" cy="711770"/>
          </a:xfrm>
          <a:prstGeom prst="line">
            <a:avLst/>
          </a:prstGeom>
          <a:ln w="25400">
            <a:solidFill>
              <a:srgbClr val="FF26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1107512" y="7260504"/>
            <a:ext cx="2292294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signal to be measured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" name="Line"/>
          <p:cNvSpPr/>
          <p:nvPr/>
        </p:nvSpPr>
        <p:spPr>
          <a:xfrm flipH="1">
            <a:off x="11556124" y="5019456"/>
            <a:ext cx="467512" cy="979865"/>
          </a:xfrm>
          <a:prstGeom prst="line">
            <a:avLst/>
          </a:prstGeom>
          <a:ln w="25400">
            <a:solidFill>
              <a:srgbClr val="FF26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9431854" y="5999321"/>
            <a:ext cx="2954274" cy="1087477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Relies</a:t>
            </a:r>
            <a:r>
              <a:rPr kumimoji="0" lang="en-US" sz="16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on inputs from both high-energy and low-energy physics, as well as on high-performance computing</a:t>
            </a:r>
            <a:endParaRPr kumimoji="0" lang="en-US" sz="1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21291" y="7703684"/>
            <a:ext cx="8882970" cy="204991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664761" y="3334425"/>
            <a:ext cx="11544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dirty="0">
                <a:solidFill>
                  <a:srgbClr val="0B0080"/>
                </a:solidFill>
                <a:latin typeface="Arial" charset="0"/>
                <a:hlinkClick r:id="rId11" tooltip="PandaX"/>
              </a:rPr>
              <a:t>PandaX</a:t>
            </a:r>
            <a:r>
              <a:rPr lang="en-US" sz="1600" b="0" dirty="0">
                <a:solidFill>
                  <a:srgbClr val="222222"/>
                </a:solidFill>
                <a:latin typeface="Arial" charset="0"/>
              </a:rPr>
              <a:t>-III</a:t>
            </a:r>
            <a:endParaRPr lang="en-US" sz="1600" dirty="0"/>
          </a:p>
        </p:txBody>
      </p:sp>
      <p:sp>
        <p:nvSpPr>
          <p:cNvPr id="5" name="Rectangle 4"/>
          <p:cNvSpPr/>
          <p:nvPr/>
        </p:nvSpPr>
        <p:spPr>
          <a:xfrm>
            <a:off x="4649537" y="2562154"/>
            <a:ext cx="15728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dirty="0">
                <a:solidFill>
                  <a:srgbClr val="0B0080"/>
                </a:solidFill>
                <a:latin typeface="Arial" charset="0"/>
                <a:hlinkClick r:id="rId12" tooltip="Kamioka Liquid Scintillator Antineutrino Detector"/>
              </a:rPr>
              <a:t>KamLAND-Zen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4624715" y="2207449"/>
            <a:ext cx="91242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>
                <a:solidFill>
                  <a:srgbClr val="0B0080"/>
                </a:solidFill>
                <a:latin typeface="Arial" charset="0"/>
                <a:hlinkClick r:id="rId13" tooltip="Germanium Detector Array"/>
              </a:rPr>
              <a:t>GERDA</a:t>
            </a:r>
            <a:endParaRPr lang="en-US" sz="1600"/>
          </a:p>
        </p:txBody>
      </p:sp>
      <p:sp>
        <p:nvSpPr>
          <p:cNvPr id="13" name="Rectangle 12"/>
          <p:cNvSpPr/>
          <p:nvPr/>
        </p:nvSpPr>
        <p:spPr>
          <a:xfrm>
            <a:off x="4656775" y="2955577"/>
            <a:ext cx="10390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dirty="0">
                <a:solidFill>
                  <a:srgbClr val="0B0080"/>
                </a:solidFill>
                <a:latin typeface="Arial" charset="0"/>
                <a:hlinkClick r:id="rId14" tooltip="MAJORANA"/>
              </a:rPr>
              <a:t>Majorana</a:t>
            </a:r>
            <a:endParaRPr lang="en-US" sz="1600" dirty="0"/>
          </a:p>
        </p:txBody>
      </p:sp>
      <p:sp>
        <p:nvSpPr>
          <p:cNvPr id="22" name="Rectangle 21"/>
          <p:cNvSpPr/>
          <p:nvPr/>
        </p:nvSpPr>
        <p:spPr>
          <a:xfrm>
            <a:off x="4699065" y="3527303"/>
            <a:ext cx="4873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b="0" dirty="0" smtClean="0">
                <a:solidFill>
                  <a:srgbClr val="222222"/>
                </a:solidFill>
                <a:latin typeface="Arial" charset="0"/>
              </a:rPr>
              <a:t>…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628810" y="1861650"/>
            <a:ext cx="61747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>
                <a:solidFill>
                  <a:srgbClr val="0B0080"/>
                </a:solidFill>
                <a:latin typeface="Arial" charset="0"/>
                <a:hlinkClick r:id="rId15" tooltip="Enriched Xenon Observatory"/>
              </a:rPr>
              <a:t>EXO</a:t>
            </a:r>
            <a:endParaRPr lang="en-US" sz="1600"/>
          </a:p>
        </p:txBody>
      </p:sp>
      <p:sp>
        <p:nvSpPr>
          <p:cNvPr id="23" name="Rectangle 22"/>
          <p:cNvSpPr/>
          <p:nvPr/>
        </p:nvSpPr>
        <p:spPr>
          <a:xfrm>
            <a:off x="4566613" y="1350870"/>
            <a:ext cx="38715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dirty="0" smtClean="0"/>
              <a:t> </a:t>
            </a:r>
            <a:r>
              <a:rPr lang="en-US" sz="1600" dirty="0" smtClean="0"/>
              <a:t>Worldwide underground experiments</a:t>
            </a:r>
            <a:endParaRPr lang="en-US" sz="16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144</Words>
  <Application>Microsoft Macintosh PowerPoint</Application>
  <PresentationFormat>Custom</PresentationFormat>
  <Paragraphs>19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Helvetica Light</vt:lpstr>
      <vt:lpstr>Helvetica Neue</vt:lpstr>
      <vt:lpstr>Helvetica Neue Light</vt:lpstr>
      <vt:lpstr>Helvetica Neue Medium</vt:lpstr>
      <vt:lpstr>Helvetica Neue Thin</vt:lpstr>
      <vt:lpstr>Arial</vt:lpstr>
      <vt:lpstr>White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Office</cp:lastModifiedBy>
  <cp:revision>10</cp:revision>
  <dcterms:modified xsi:type="dcterms:W3CDTF">2019-07-03T16:09:05Z</dcterms:modified>
</cp:coreProperties>
</file>